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sldIdLst>
    <p:sldId id="265" r:id="rId4"/>
    <p:sldId id="766" r:id="rId5"/>
    <p:sldId id="778" r:id="rId6"/>
    <p:sldId id="659" r:id="rId7"/>
    <p:sldId id="767" r:id="rId8"/>
    <p:sldId id="750" r:id="rId9"/>
    <p:sldId id="751" r:id="rId10"/>
    <p:sldId id="776" r:id="rId11"/>
    <p:sldId id="777" r:id="rId12"/>
    <p:sldId id="769" r:id="rId13"/>
    <p:sldId id="768" r:id="rId14"/>
    <p:sldId id="284" r:id="rId15"/>
    <p:sldId id="763" r:id="rId16"/>
    <p:sldId id="764" r:id="rId17"/>
    <p:sldId id="772" r:id="rId18"/>
    <p:sldId id="773" r:id="rId19"/>
    <p:sldId id="775" r:id="rId20"/>
    <p:sldId id="774" r:id="rId21"/>
    <p:sldId id="779" r:id="rId22"/>
    <p:sldId id="257" r:id="rId23"/>
    <p:sldId id="308" r:id="rId24"/>
    <p:sldId id="770" r:id="rId25"/>
    <p:sldId id="306" r:id="rId26"/>
    <p:sldId id="258" r:id="rId27"/>
    <p:sldId id="259" r:id="rId28"/>
    <p:sldId id="754" r:id="rId29"/>
    <p:sldId id="266" r:id="rId30"/>
    <p:sldId id="765" r:id="rId31"/>
    <p:sldId id="261" r:id="rId32"/>
    <p:sldId id="263" r:id="rId33"/>
    <p:sldId id="759" r:id="rId34"/>
    <p:sldId id="760" r:id="rId35"/>
    <p:sldId id="761" r:id="rId36"/>
    <p:sldId id="755" r:id="rId37"/>
    <p:sldId id="753" r:id="rId38"/>
    <p:sldId id="264" r:id="rId39"/>
    <p:sldId id="2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timgenders\Dropbox\Project%20Isizwe\Three%20million%20homes\Home%20conne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South</a:t>
            </a:r>
            <a:r>
              <a:rPr lang="en-US" baseline="0"/>
              <a:t> African Connections at home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Formal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11154000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FA-FB47-A7B1-BEEE647A23FC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Shack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4"/>
                <c:pt idx="0">
                  <c:v>2197000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FA-FB47-A7B1-BEEE647A23FC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Traditional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Sheet1!$B$7:$E$7</c:f>
              <c:numCache>
                <c:formatCode>General</c:formatCode>
                <c:ptCount val="4"/>
                <c:pt idx="0">
                  <c:v>1183000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FA-FB47-A7B1-BEEE647A23FC}"/>
            </c:ext>
          </c:extLst>
        </c:ser>
        <c:ser>
          <c:idx val="3"/>
          <c:order val="3"/>
          <c:tx>
            <c:strRef>
              <c:f>Sheet1!$A$8</c:f>
              <c:strCache>
                <c:ptCount val="1"/>
                <c:pt idx="0">
                  <c:v>Backyard flat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Sheet1!$B$8:$E$8</c:f>
              <c:numCache>
                <c:formatCode>General</c:formatCode>
                <c:ptCount val="4"/>
                <c:pt idx="0">
                  <c:v>1183000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FA-FB47-A7B1-BEEE647A23FC}"/>
            </c:ext>
          </c:extLst>
        </c:ser>
        <c:ser>
          <c:idx val="4"/>
          <c:order val="4"/>
          <c:tx>
            <c:strRef>
              <c:f>Sheet1!$A$9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Sheet1!$B$9:$E$9</c:f>
              <c:numCache>
                <c:formatCode>General</c:formatCode>
                <c:ptCount val="4"/>
                <c:pt idx="0">
                  <c:v>1183000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FA-FB47-A7B1-BEEE647A23FC}"/>
            </c:ext>
          </c:extLst>
        </c:ser>
        <c:ser>
          <c:idx val="5"/>
          <c:order val="5"/>
          <c:tx>
            <c:strRef>
              <c:f>Sheet1!$A$10</c:f>
              <c:strCache>
                <c:ptCount val="1"/>
                <c:pt idx="0">
                  <c:v>DSTV Premium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Sheet1!$B$10:$E$10</c:f>
              <c:numCache>
                <c:formatCode>General</c:formatCode>
                <c:ptCount val="4"/>
                <c:pt idx="1">
                  <c:v>1500000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DFA-FB47-A7B1-BEEE647A23FC}"/>
            </c:ext>
          </c:extLst>
        </c:ser>
        <c:ser>
          <c:idx val="6"/>
          <c:order val="6"/>
          <c:tx>
            <c:strRef>
              <c:f>Sheet1!$A$11</c:f>
              <c:strCache>
                <c:ptCount val="1"/>
                <c:pt idx="0">
                  <c:v>DSTV Compact 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Sheet1!$B$11:$E$11</c:f>
              <c:numCache>
                <c:formatCode>General</c:formatCode>
                <c:ptCount val="4"/>
                <c:pt idx="1">
                  <c:v>2500000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FA-FB47-A7B1-BEEE647A23FC}"/>
            </c:ext>
          </c:extLst>
        </c:ser>
        <c:ser>
          <c:idx val="7"/>
          <c:order val="7"/>
          <c:tx>
            <c:strRef>
              <c:f>Sheet1!$A$12</c:f>
              <c:strCache>
                <c:ptCount val="1"/>
                <c:pt idx="0">
                  <c:v>DSTV Access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Sheet1!$B$12:$E$12</c:f>
              <c:numCache>
                <c:formatCode>General</c:formatCode>
                <c:ptCount val="4"/>
                <c:pt idx="1">
                  <c:v>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DFA-FB47-A7B1-BEEE647A23FC}"/>
            </c:ext>
          </c:extLst>
        </c:ser>
        <c:ser>
          <c:idx val="8"/>
          <c:order val="8"/>
          <c:tx>
            <c:strRef>
              <c:f>Sheet1!$A$13</c:f>
              <c:strCache>
                <c:ptCount val="1"/>
                <c:pt idx="0">
                  <c:v>Terestrial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Sheet1!$B$13:$E$13</c:f>
              <c:numCache>
                <c:formatCode>General</c:formatCode>
                <c:ptCount val="4"/>
                <c:pt idx="1">
                  <c:v>8858000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FA-FB47-A7B1-BEEE647A23FC}"/>
            </c:ext>
          </c:extLst>
        </c:ser>
        <c:ser>
          <c:idx val="9"/>
          <c:order val="9"/>
          <c:tx>
            <c:strRef>
              <c:f>Sheet1!$A$14</c:f>
              <c:strCache>
                <c:ptCount val="1"/>
                <c:pt idx="0">
                  <c:v>Contract with Smartphone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Sheet1!$B$14:$E$14</c:f>
              <c:numCache>
                <c:formatCode>General</c:formatCode>
                <c:ptCount val="4"/>
                <c:pt idx="2">
                  <c:v>2600000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DFA-FB47-A7B1-BEEE647A23FC}"/>
            </c:ext>
          </c:extLst>
        </c:ser>
        <c:ser>
          <c:idx val="10"/>
          <c:order val="10"/>
          <c:tx>
            <c:strRef>
              <c:f>Sheet1!$A$15</c:f>
              <c:strCache>
                <c:ptCount val="1"/>
                <c:pt idx="0">
                  <c:v>PrePaid with Smartphone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Sheet1!$B$15:$E$15</c:f>
              <c:numCache>
                <c:formatCode>General</c:formatCode>
                <c:ptCount val="4"/>
                <c:pt idx="2">
                  <c:v>6750000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DFA-FB47-A7B1-BEEE647A23FC}"/>
            </c:ext>
          </c:extLst>
        </c:ser>
        <c:ser>
          <c:idx val="11"/>
          <c:order val="11"/>
          <c:tx>
            <c:strRef>
              <c:f>Sheet1!$A$16</c:f>
              <c:strCache>
                <c:ptCount val="1"/>
                <c:pt idx="0">
                  <c:v>Feature Phone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Sheet1!$B$16:$E$16</c:f>
              <c:numCache>
                <c:formatCode>General</c:formatCode>
                <c:ptCount val="4"/>
                <c:pt idx="2">
                  <c:v>6186000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DFA-FB47-A7B1-BEEE647A23FC}"/>
            </c:ext>
          </c:extLst>
        </c:ser>
        <c:ser>
          <c:idx val="12"/>
          <c:order val="12"/>
          <c:tx>
            <c:strRef>
              <c:f>Sheet1!$A$17</c:f>
              <c:strCache>
                <c:ptCount val="1"/>
                <c:pt idx="0">
                  <c:v>Fibre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Sheet1!$B$17:$E$17</c:f>
              <c:numCache>
                <c:formatCode>General</c:formatCode>
                <c:ptCount val="4"/>
                <c:pt idx="3">
                  <c:v>400000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DFA-FB47-A7B1-BEEE647A23FC}"/>
            </c:ext>
          </c:extLst>
        </c:ser>
        <c:ser>
          <c:idx val="13"/>
          <c:order val="13"/>
          <c:tx>
            <c:strRef>
              <c:f>Sheet1!$A$18</c:f>
              <c:strCache>
                <c:ptCount val="1"/>
                <c:pt idx="0">
                  <c:v>Fixed wireless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Sheet1!$B$18:$E$18</c:f>
              <c:numCache>
                <c:formatCode>General</c:formatCode>
                <c:ptCount val="4"/>
                <c:pt idx="3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DFA-FB47-A7B1-BEEE647A23FC}"/>
            </c:ext>
          </c:extLst>
        </c:ser>
        <c:ser>
          <c:idx val="14"/>
          <c:order val="14"/>
          <c:tx>
            <c:strRef>
              <c:f>Sheet1!$A$19</c:f>
              <c:strCache>
                <c:ptCount val="1"/>
                <c:pt idx="0">
                  <c:v>ADSL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Sheet1!$B$19:$E$19</c:f>
              <c:numCache>
                <c:formatCode>General</c:formatCode>
                <c:ptCount val="4"/>
                <c:pt idx="3">
                  <c:v>600000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DFA-FB47-A7B1-BEEE647A23FC}"/>
            </c:ext>
          </c:extLst>
        </c:ser>
        <c:ser>
          <c:idx val="15"/>
          <c:order val="15"/>
          <c:tx>
            <c:strRef>
              <c:f>Sheet1!$A$20</c:f>
              <c:strCache>
                <c:ptCount val="1"/>
                <c:pt idx="0">
                  <c:v>Fixed LTE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Sheet1!$B$4:$E$4</c:f>
              <c:strCache>
                <c:ptCount val="4"/>
                <c:pt idx="0">
                  <c:v>Homes</c:v>
                </c:pt>
                <c:pt idx="1">
                  <c:v>TV connections</c:v>
                </c:pt>
                <c:pt idx="2">
                  <c:v>Mobile Phones</c:v>
                </c:pt>
                <c:pt idx="3">
                  <c:v>Fixed Internet Connections</c:v>
                </c:pt>
              </c:strCache>
            </c:strRef>
          </c:cat>
          <c:val>
            <c:numRef>
              <c:f>Sheet1!$B$20:$E$20</c:f>
              <c:numCache>
                <c:formatCode>General</c:formatCode>
                <c:ptCount val="4"/>
                <c:pt idx="3">
                  <c:v>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DFA-FB47-A7B1-BEEE647A23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06393535"/>
        <c:axId val="1743784447"/>
      </c:barChart>
      <c:catAx>
        <c:axId val="180639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3784447"/>
        <c:crosses val="autoZero"/>
        <c:auto val="1"/>
        <c:lblAlgn val="ctr"/>
        <c:lblOffset val="100"/>
        <c:noMultiLvlLbl val="0"/>
      </c:catAx>
      <c:valAx>
        <c:axId val="1743784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639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27106964052401"/>
          <c:y val="0.84968586129239065"/>
          <c:w val="0.8250631886873171"/>
          <c:h val="0.137788042674206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7E22E-4034-407A-8B69-192CA9B301D8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F5F08-C6D2-4B0D-9770-73E57698B0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889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242551-558A-664B-B8B2-CF693FC1D3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2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242551-558A-664B-B8B2-CF693FC1D3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60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D866-3362-4834-B561-1888BC15B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196498-0C89-47D6-ABB5-D0F7EBB3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6982C-F78B-41FE-B877-943894D5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92A09-EF8C-41BB-90DC-209EB0F3D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AD26-88C6-4AA8-A673-2A4231E4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45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41D2-7D5D-431D-B45C-EB74ADD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5B301-C75F-4215-A410-845CBE2C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F257A-99AF-4354-B52B-ECA33E57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68F0-2638-4574-86F6-5D11F0ED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74E3-9B4F-4DA2-A524-7D68BC77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999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27CBF-FA16-4462-9FBB-B2445B9BB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18B15-1D71-4B41-9D48-E1511002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BB16-3F7B-4948-A09F-B23BB23B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5649-8A4A-472E-B595-12306CFB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5DB5D-7D48-4C27-9812-794E6369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0238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1182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6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364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6594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7722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47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46094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0228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3A4-7020-43B4-B0B0-7A8E5304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0B2C-2816-409B-AED6-C9F8BF58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C758-26A4-48DA-87E6-9639CF3D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42B90-A5FC-4E98-B329-E98A0A74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6D383-CF03-4259-A00F-974F1B26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6399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3962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68300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5830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6C96-F055-9746-8EF8-B519908F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07596-012C-734F-870E-7476650D3648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28E44-45FA-C44B-B4F0-F21932E1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2F0B8-5978-A845-9D4D-6629933F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C0B70-F3B1-6F45-AA7D-13874409D747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518152879"/>
      </p:ext>
    </p:extLst>
  </p:cSld>
  <p:clrMapOvr>
    <a:masterClrMapping/>
  </p:clrMapOvr>
  <p:transition advClick="0" advTm="10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50AD-C752-5F42-883C-926650BA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7BC5B-A5DB-7A47-86CE-98ACEC430E06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C45AE-FBC3-F649-8BAB-053E3020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9087-EA1A-6040-B5DD-472AAAA9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B4875-2062-EA42-9C53-A743DC75F4B5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836369835"/>
      </p:ext>
    </p:extLst>
  </p:cSld>
  <p:clrMapOvr>
    <a:masterClrMapping/>
  </p:clrMapOvr>
  <p:transition advClick="0" advTm="10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D3EA-652A-7741-991A-0CBB67A0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23F82-F46A-6349-BF6A-2D5433EBEF43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BE20B-B59C-A848-BF63-D8D4AA13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4DE00-BF19-C84D-97C1-E9BF1E6E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F33E1-1CD0-604A-ACB7-606BFBD5E7CE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22142585"/>
      </p:ext>
    </p:extLst>
  </p:cSld>
  <p:clrMapOvr>
    <a:masterClrMapping/>
  </p:clrMapOvr>
  <p:transition advClick="0" advTm="10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64DB8D1-513A-074B-B519-D08A642D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8B81E-5782-114E-AFAD-1804B4816FC7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6D9276-98CE-7846-A1C1-CF299330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6FEE60-2AC6-0341-92FB-5C285754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0CD3A-13B1-FA47-8CF6-5A86A04B142D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629674409"/>
      </p:ext>
    </p:extLst>
  </p:cSld>
  <p:clrMapOvr>
    <a:masterClrMapping/>
  </p:clrMapOvr>
  <p:transition advClick="0" advTm="10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A536F6B-7EEE-DC41-AFD0-09781FDA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4D359-DF84-A34C-870C-63770A0DC77D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0EF2E73-AAA1-4E44-8760-C6454D29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9B6D4ED-53F2-7144-8CEE-066336F3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7FD4C-361E-5343-9019-E173FAD7ADDD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1261140393"/>
      </p:ext>
    </p:extLst>
  </p:cSld>
  <p:clrMapOvr>
    <a:masterClrMapping/>
  </p:clrMapOvr>
  <p:transition advClick="0" advTm="10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4372E83-3ACD-1844-9CF1-0F0B7F04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77516-19F8-F64F-A8C8-BC9267F75E76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B0B7352-9275-DC49-A269-444F2AFF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6F7EE7-7EA3-4D4B-92D9-D393EC27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07495-9FF4-D54C-961E-7458D2007209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983994363"/>
      </p:ext>
    </p:extLst>
  </p:cSld>
  <p:clrMapOvr>
    <a:masterClrMapping/>
  </p:clrMapOvr>
  <p:transition advClick="0" advTm="10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B24136F-5EAB-6F4F-83FB-7358AA01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D5600-8529-E649-80E7-AEEBF422CBB4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F84BB9C-7684-E442-920D-9607070D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A78B4C-8AFA-CF4C-BA4D-7C0D3906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730B9-D55D-B847-99AC-E0BFA651B342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779490972"/>
      </p:ext>
    </p:extLst>
  </p:cSld>
  <p:clrMapOvr>
    <a:masterClrMapping/>
  </p:clrMapOvr>
  <p:transition advClick="0"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E411-350B-458D-8994-C5FCB1A9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96230-1F9B-4BB6-9258-D877E3EEE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D5B6-49DA-4AE1-9E7C-1F4AF7ED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7F695-8F8B-4C8A-B16F-D2C25853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ADF1-9E96-4A1E-A17F-71EBB212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9925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586C0A4-832A-BF44-9718-D749B222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DA754-89C9-5941-9990-BF96F2AB3E61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48C7E01-BF3F-D34C-BF6E-723EBDE8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2024A7-8419-DB4B-9071-00365370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81143-E5E3-954F-BDDF-902D2BC225D9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110633520"/>
      </p:ext>
    </p:extLst>
  </p:cSld>
  <p:clrMapOvr>
    <a:masterClrMapping/>
  </p:clrMapOvr>
  <p:transition advClick="0" advTm="10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D300BC-211B-4F48-8C4A-CD6813659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4021B-66D6-EA42-B206-BC7E68BF7EF3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BA2B1F-4817-CE46-BF9C-D0A0592D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CB9354-8B14-4945-B933-E4045849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CC0CF-93E8-2247-B948-9D35A83AA856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798564351"/>
      </p:ext>
    </p:extLst>
  </p:cSld>
  <p:clrMapOvr>
    <a:masterClrMapping/>
  </p:clrMapOvr>
  <p:transition advClick="0" advTm="10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93FFA-FECA-9147-A8EF-67EE88A3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7A3E8-4797-284D-B570-212636C464C5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7653-A8C8-CC46-AAC1-1C4DBDB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43C6D-2489-724A-80AC-261732AE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000BB-DD98-804D-8981-4D0E1DA88DEE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589819351"/>
      </p:ext>
    </p:extLst>
  </p:cSld>
  <p:clrMapOvr>
    <a:masterClrMapping/>
  </p:clrMapOvr>
  <p:transition advClick="0" advTm="10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1979-0D51-7F4A-B721-197BB9E5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C77FD-EC6E-0B4D-B906-5722EC8532CB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56219-8D98-FA4F-B7A4-0E84CBDE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D4BB-7842-374D-BA4F-7D44C54B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4EE3A-34BE-8149-A300-0C5FD689BDBD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2624494460"/>
      </p:ext>
    </p:extLst>
  </p:cSld>
  <p:clrMapOvr>
    <a:masterClrMapping/>
  </p:clrMapOvr>
  <p:transition advClick="0" advTm="10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FE19CDF-3B83-1746-90FA-94C1A0EB0F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1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B3782E7-0C58-1646-B081-17AC9DF5AF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95F6D0D-CD9E-4447-B9B6-53E5C8012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7050" y="6453188"/>
            <a:ext cx="4810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28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828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828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828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82867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8286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D59DAA38-BCCD-5F41-817C-3C7038B52E1D}" type="slidenum">
              <a:rPr lang="en-GB" altLang="en-US" sz="800" smtClean="0">
                <a:solidFill>
                  <a:srgbClr val="10218B"/>
                </a:solidFill>
                <a:latin typeface="Arial" panose="020B0604020202020204" pitchFamily="34" charset="0"/>
              </a:rPr>
              <a:pPr eaLnBrk="1" hangingPunct="1">
                <a:defRPr/>
              </a:pPr>
              <a:t>‹#›</a:t>
            </a:fld>
            <a:endParaRPr lang="en-GB" altLang="en-US" sz="800">
              <a:solidFill>
                <a:srgbClr val="10218B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EA967616-7667-7042-97D2-BCED908360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288" y="5895975"/>
            <a:ext cx="3209925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1" y="404814"/>
            <a:ext cx="10369483" cy="534474"/>
          </a:xfrm>
        </p:spPr>
        <p:txBody>
          <a:bodyPr>
            <a:noAutofit/>
          </a:bodyPr>
          <a:lstStyle>
            <a:lvl1pPr>
              <a:lnSpc>
                <a:spcPts val="2600"/>
              </a:lnSpc>
              <a:defRPr sz="2400" baseline="0">
                <a:latin typeface="Arial" pitchFamily="34" charset="0"/>
                <a:cs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7382" y="1916833"/>
            <a:ext cx="11137237" cy="4559701"/>
          </a:xfrm>
        </p:spPr>
        <p:txBody>
          <a:bodyPr>
            <a:noAutofit/>
          </a:bodyPr>
          <a:lstStyle>
            <a:lvl1pPr marL="164201" indent="-164201">
              <a:buFont typeface="Arial" pitchFamily="34" charset="0"/>
              <a:buChar char="•"/>
              <a:defRPr sz="1400" b="0">
                <a:latin typeface="Arial" pitchFamily="34" charset="0"/>
                <a:cs typeface="Arial" pitchFamily="34" charset="0"/>
              </a:defRPr>
            </a:lvl1pPr>
            <a:lvl2pPr marL="432000" indent="-180000">
              <a:spcBef>
                <a:spcPts val="0"/>
              </a:spcBef>
              <a:spcAft>
                <a:spcPts val="336"/>
              </a:spcAft>
              <a:buFont typeface="Arial" pitchFamily="34" charset="0"/>
              <a:buChar char="•"/>
              <a:defRPr sz="1200">
                <a:latin typeface="Arial" pitchFamily="34" charset="0"/>
                <a:cs typeface="Arial" pitchFamily="34" charset="0"/>
              </a:defRPr>
            </a:lvl2pPr>
            <a:lvl3pPr marL="864000" indent="-180000">
              <a:spcBef>
                <a:spcPts val="0"/>
              </a:spcBef>
              <a:spcAft>
                <a:spcPts val="336"/>
              </a:spcAft>
              <a:buFont typeface="Arial" pitchFamily="34" charset="0"/>
              <a:buChar char="•"/>
              <a:defRPr sz="1200">
                <a:latin typeface="Arial" pitchFamily="34" charset="0"/>
                <a:cs typeface="Arial" pitchFamily="34" charset="0"/>
              </a:defRPr>
            </a:lvl3pPr>
            <a:lvl4pPr marL="1296000" indent="-180000">
              <a:spcBef>
                <a:spcPts val="0"/>
              </a:spcBef>
              <a:spcAft>
                <a:spcPts val="336"/>
              </a:spcAft>
              <a:buFont typeface="Arial" pitchFamily="34" charset="0"/>
              <a:buChar char="•"/>
              <a:defRPr sz="1200">
                <a:latin typeface="Arial" pitchFamily="34" charset="0"/>
                <a:cs typeface="Arial" pitchFamily="34" charset="0"/>
              </a:defRPr>
            </a:lvl4pPr>
            <a:lvl5pPr marL="1728000" indent="-180000">
              <a:spcBef>
                <a:spcPts val="0"/>
              </a:spcBef>
              <a:spcAft>
                <a:spcPts val="336"/>
              </a:spcAft>
              <a:buFont typeface="Arial" pitchFamily="34" charset="0"/>
              <a:buChar char="•"/>
              <a:defRPr sz="1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447359"/>
      </p:ext>
    </p:extLst>
  </p:cSld>
  <p:clrMapOvr>
    <a:masterClrMapping/>
  </p:clrMapOvr>
  <p:transition advClick="0" advTm="10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714" y="291310"/>
            <a:ext cx="9409223" cy="436487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718" y="1600204"/>
            <a:ext cx="11497820" cy="4007192"/>
          </a:xfrm>
        </p:spPr>
        <p:txBody>
          <a:bodyPr lIns="0" tIns="0" rIns="0" bIns="0">
            <a:noAutofit/>
          </a:bodyPr>
          <a:lstStyle>
            <a:lvl1pPr marL="164201" indent="-164201">
              <a:defRPr sz="1400"/>
            </a:lvl1pPr>
            <a:lvl2pPr marL="180000" indent="-180000">
              <a:spcBef>
                <a:spcPts val="0"/>
              </a:spcBef>
              <a:spcAft>
                <a:spcPts val="336"/>
              </a:spcAft>
              <a:defRPr sz="1400"/>
            </a:lvl2pPr>
            <a:lvl3pPr marL="180000" indent="-180000">
              <a:spcBef>
                <a:spcPts val="0"/>
              </a:spcBef>
              <a:spcAft>
                <a:spcPts val="336"/>
              </a:spcAft>
              <a:defRPr sz="1400"/>
            </a:lvl3pPr>
            <a:lvl4pPr marL="180000" indent="-180000">
              <a:spcBef>
                <a:spcPts val="0"/>
              </a:spcBef>
              <a:spcAft>
                <a:spcPts val="336"/>
              </a:spcAft>
              <a:defRPr sz="1400"/>
            </a:lvl4pPr>
            <a:lvl5pPr marL="180000" indent="-180000">
              <a:spcBef>
                <a:spcPts val="0"/>
              </a:spcBef>
              <a:spcAft>
                <a:spcPts val="336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5717" y="814931"/>
            <a:ext cx="9409044" cy="434148"/>
          </a:xfrm>
        </p:spPr>
        <p:txBody>
          <a:bodyPr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042CF-B5FA-754E-BF76-588863CA2B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61184"/>
      </p:ext>
    </p:extLst>
  </p:cSld>
  <p:clrMapOvr>
    <a:masterClrMapping/>
  </p:clrMapOvr>
  <p:transition advClick="0"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C291-E6A0-491C-839C-7BA3AD26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0D69-3216-434C-83F5-9551F3831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D4AA6-1FD3-416F-9651-42F076235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2D155-332F-42DE-8998-FC32884E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3B412-7166-409C-B522-9498D2AD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28EF2-16D0-465E-8E3C-EA957E85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9361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B7A-FC9F-4E82-B585-6251C4947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55D07-F410-4D1D-9849-6FF25318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15C3C-0323-470B-B78D-CCB51820A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23E21-D86A-4973-9C85-EACF3646F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78686-661E-4CC2-BA63-BFEE68AF7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30DDEB-C204-45A7-82E5-9F8C09D5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BB83A-E78D-422A-917F-7063F76C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3EB7F8-E62C-4C9C-81F5-68ABCDDA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692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7C39-B3F4-41B9-904E-D667A722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E27A8-C526-4E10-98F8-6B4B4A3D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5E83D-D7F8-4519-A35D-927F170D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4A6D8-5543-439B-B968-5082FDED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483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0C81F-3A53-4C19-BE5C-CF468DB4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527A8-3C66-4A6B-8C06-AA181F0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0723E-1316-4294-A3CD-AE3B4FC0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426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B882-17A5-4A9F-9315-3C8ABBCA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9307-E1DE-4DDE-A004-24A09A62A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2ABEE-BD02-46AC-BA92-B4074E120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093AE-25C8-4663-8C0B-29107511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7797E-7464-4989-ACA9-A504E5EC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A93D4-B7B0-404D-81C7-72E33E5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8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DD04-CCD7-4EE0-BAB8-F3CBBB9D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6B772-2453-400C-8188-0DE791E7A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F87A5-B72B-4F4C-84BB-4FBBEF79D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B115-8CD0-4A4F-99F2-4F2FD950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C0D08-56E2-43CA-9443-29B6FFA7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ABCE4-A03D-46F1-886A-800A40D0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359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07253-F1EB-45C7-AA7D-F316028D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09C71-D076-4990-B337-C0E20A75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21BF-83E2-4A73-9899-668C7BBBE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CF46B-F8F2-49CB-B71B-46565941285A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37A20-C425-43F7-B77F-C737CC10E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8C55-672E-4C76-A09E-DB31BF553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3B1D5-6F3E-4B4D-AFA5-EF40EEB0985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957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8DDE8-C3DC-401D-87AB-2F422DDD0C0F}" type="datetimeFigureOut">
              <a:rPr lang="en-ZA" smtClean="0"/>
              <a:t>2019/08/28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89AD1-9002-49C5-8F25-63428765352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130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6F6F206D-7685-284A-B85C-FBD48C1C7CD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ZA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604CCEBC-B47C-A948-85BC-3F77C48461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ZA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350F2-D0A3-49C0-B138-C4A6535FD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F49238-5E9D-F94B-A3E1-E7149E949DBB}" type="datetimeFigureOut">
              <a:rPr lang="en-ZA"/>
              <a:pPr>
                <a:defRPr/>
              </a:pPr>
              <a:t>2019/08/28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02393-D7E4-4873-BF1E-54309D80D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0488-E096-440F-A818-2EDDAA101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99BF2FA-85AC-2B4E-B79E-F9C945D3D0AB}" type="slidenum">
              <a:rPr lang="en-ZA" altLang="en-US"/>
              <a:pPr>
                <a:defRPr/>
              </a:pPr>
              <a:t>‹#›</a:t>
            </a:fld>
            <a:endParaRPr lang="en-ZA" altLang="en-US"/>
          </a:p>
        </p:txBody>
      </p:sp>
    </p:spTree>
    <p:extLst>
      <p:ext uri="{BB962C8B-B14F-4D97-AF65-F5344CB8AC3E}">
        <p14:creationId xmlns:p14="http://schemas.microsoft.com/office/powerpoint/2010/main" val="412054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advClick="0" advTm="10000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tiff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broadband.co.za/news/wireless/315727-south-africas-spectrum-battle-woan-stays-5g-on-hold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AB214-9DEF-4AEE-A391-C84A961D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43314"/>
          </a:xfrm>
          <a:prstGeom prst="rect">
            <a:avLst/>
          </a:prstGeom>
        </p:spPr>
      </p:pic>
      <p:pic>
        <p:nvPicPr>
          <p:cNvPr id="1026" name="Picture 2" descr="Image result for safnog 2019">
            <a:extLst>
              <a:ext uri="{FF2B5EF4-FFF2-40B4-BE49-F238E27FC236}">
                <a16:creationId xmlns:a16="http://schemas.microsoft.com/office/drawing/2014/main" id="{BCA1C0F4-BD75-4443-8509-D41402D87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10615" cy="23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08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54" name="Picture 10" descr="Image result for The need for speed">
            <a:extLst>
              <a:ext uri="{FF2B5EF4-FFF2-40B4-BE49-F238E27FC236}">
                <a16:creationId xmlns:a16="http://schemas.microsoft.com/office/drawing/2014/main" id="{4BA509F8-17F6-8241-B58B-348F069D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7379" y="11554"/>
            <a:ext cx="3684621" cy="220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Image result for wright brothers plane">
            <a:extLst>
              <a:ext uri="{FF2B5EF4-FFF2-40B4-BE49-F238E27FC236}">
                <a16:creationId xmlns:a16="http://schemas.microsoft.com/office/drawing/2014/main" id="{E3CA51E9-FF04-8443-B89D-FA7CC822C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780" y="1247038"/>
            <a:ext cx="35179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C8685-40DF-A74C-8CF9-AE075D7CC35B}"/>
              </a:ext>
            </a:extLst>
          </p:cNvPr>
          <p:cNvSpPr txBox="1"/>
          <p:nvPr/>
        </p:nvSpPr>
        <p:spPr>
          <a:xfrm>
            <a:off x="429684" y="1162080"/>
            <a:ext cx="9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1G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83B3E-512E-1343-BB5C-0B49F469856D}"/>
              </a:ext>
            </a:extLst>
          </p:cNvPr>
          <p:cNvSpPr txBox="1"/>
          <p:nvPr/>
        </p:nvSpPr>
        <p:spPr>
          <a:xfrm>
            <a:off x="4738340" y="4884054"/>
            <a:ext cx="254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Faster 3G</a:t>
            </a:r>
          </a:p>
        </p:txBody>
      </p:sp>
      <p:pic>
        <p:nvPicPr>
          <p:cNvPr id="57348" name="Picture 4" descr="Image result for 1930 propeller plane">
            <a:extLst>
              <a:ext uri="{FF2B5EF4-FFF2-40B4-BE49-F238E27FC236}">
                <a16:creationId xmlns:a16="http://schemas.microsoft.com/office/drawing/2014/main" id="{00D8783E-19C3-4343-B226-132D451F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780" y="4270056"/>
            <a:ext cx="3517900" cy="234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15F8C4-9364-B645-BDBD-28D8396A0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300" y="1266644"/>
            <a:ext cx="4120271" cy="2307352"/>
          </a:xfrm>
          <a:prstGeom prst="rect">
            <a:avLst/>
          </a:prstGeom>
        </p:spPr>
      </p:pic>
      <p:pic>
        <p:nvPicPr>
          <p:cNvPr id="57350" name="Picture 6" descr="Image result for airbus a380">
            <a:extLst>
              <a:ext uri="{FF2B5EF4-FFF2-40B4-BE49-F238E27FC236}">
                <a16:creationId xmlns:a16="http://schemas.microsoft.com/office/drawing/2014/main" id="{F66E4C23-5D46-7040-9BD8-88DDF8D2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204" y="4278506"/>
            <a:ext cx="3517900" cy="234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CD9660-C129-5B40-B90E-42D6C5833808}"/>
              </a:ext>
            </a:extLst>
          </p:cNvPr>
          <p:cNvSpPr txBox="1"/>
          <p:nvPr/>
        </p:nvSpPr>
        <p:spPr>
          <a:xfrm>
            <a:off x="495781" y="4270056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2G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DDF61-3D86-4946-9BE0-908590D36BCB}"/>
              </a:ext>
            </a:extLst>
          </p:cNvPr>
          <p:cNvSpPr txBox="1"/>
          <p:nvPr/>
        </p:nvSpPr>
        <p:spPr>
          <a:xfrm>
            <a:off x="4392386" y="1196925"/>
            <a:ext cx="9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3G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00C5C-98B6-B244-B2EB-570B9CB6C4A2}"/>
              </a:ext>
            </a:extLst>
          </p:cNvPr>
          <p:cNvSpPr txBox="1"/>
          <p:nvPr/>
        </p:nvSpPr>
        <p:spPr>
          <a:xfrm>
            <a:off x="4344415" y="4268011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4G</a:t>
            </a:r>
          </a:p>
        </p:txBody>
      </p:sp>
      <p:pic>
        <p:nvPicPr>
          <p:cNvPr id="57352" name="Picture 8" descr="Image result for concorde">
            <a:extLst>
              <a:ext uri="{FF2B5EF4-FFF2-40B4-BE49-F238E27FC236}">
                <a16:creationId xmlns:a16="http://schemas.microsoft.com/office/drawing/2014/main" id="{47A40681-9EFF-5F45-BD54-A0E67F7D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048" y="2142191"/>
            <a:ext cx="3807607" cy="25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59178E-2B6C-8846-9269-1C07FB39F84C}"/>
              </a:ext>
            </a:extLst>
          </p:cNvPr>
          <p:cNvSpPr txBox="1"/>
          <p:nvPr/>
        </p:nvSpPr>
        <p:spPr>
          <a:xfrm>
            <a:off x="8210708" y="3999124"/>
            <a:ext cx="930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5G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3FB32-227D-6145-9662-FD9B014DD74E}"/>
              </a:ext>
            </a:extLst>
          </p:cNvPr>
          <p:cNvSpPr txBox="1"/>
          <p:nvPr/>
        </p:nvSpPr>
        <p:spPr>
          <a:xfrm>
            <a:off x="341272" y="316134"/>
            <a:ext cx="510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The Need for Speed</a:t>
            </a:r>
          </a:p>
        </p:txBody>
      </p:sp>
      <p:pic>
        <p:nvPicPr>
          <p:cNvPr id="57356" name="Picture 12" descr="Image result for concorde flight time London to new york">
            <a:extLst>
              <a:ext uri="{FF2B5EF4-FFF2-40B4-BE49-F238E27FC236}">
                <a16:creationId xmlns:a16="http://schemas.microsoft.com/office/drawing/2014/main" id="{26B42D9A-94BD-F74A-A4F5-F2287096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612" y="3573996"/>
            <a:ext cx="4863128" cy="304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6732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18" grpId="0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42FE-EDC4-49A9-8472-7DFFE414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9CCDA-40B4-475C-96F3-BE33E8889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64553"/>
            <a:ext cx="11979966" cy="6574786"/>
          </a:xfrm>
        </p:spPr>
      </p:pic>
    </p:spTree>
    <p:extLst>
      <p:ext uri="{BB962C8B-B14F-4D97-AF65-F5344CB8AC3E}">
        <p14:creationId xmlns:p14="http://schemas.microsoft.com/office/powerpoint/2010/main" val="103300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F4563D-41E3-C348-A2FB-E3FDD2913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32"/>
            <a:ext cx="7175500" cy="6350000"/>
          </a:xfrm>
          <a:prstGeom prst="rect">
            <a:avLst/>
          </a:prstGeom>
        </p:spPr>
      </p:pic>
      <p:pic>
        <p:nvPicPr>
          <p:cNvPr id="54274" name="Picture 2" descr="Image result for huawei to hell">
            <a:extLst>
              <a:ext uri="{FF2B5EF4-FFF2-40B4-BE49-F238E27FC236}">
                <a16:creationId xmlns:a16="http://schemas.microsoft.com/office/drawing/2014/main" id="{32A2BB2F-8C5F-624A-8A1A-B3C14C8B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136" y="1232756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48896"/>
      </p:ext>
    </p:extLst>
  </p:cSld>
  <p:clrMapOvr>
    <a:masterClrMapping/>
  </p:clrMapOvr>
  <p:transition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E040-5BE6-4FB6-89EA-C5FAD0D0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Z2SbEo9-NzVVsvzC">
            <a:hlinkClick r:id="" action="ppaction://media"/>
            <a:extLst>
              <a:ext uri="{FF2B5EF4-FFF2-40B4-BE49-F238E27FC236}">
                <a16:creationId xmlns:a16="http://schemas.microsoft.com/office/drawing/2014/main" id="{DB737307-FD84-4856-9B58-84D95335C2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278" y="39687"/>
            <a:ext cx="8912088" cy="6137276"/>
          </a:xfrm>
        </p:spPr>
      </p:pic>
    </p:spTree>
    <p:extLst>
      <p:ext uri="{BB962C8B-B14F-4D97-AF65-F5344CB8AC3E}">
        <p14:creationId xmlns:p14="http://schemas.microsoft.com/office/powerpoint/2010/main" val="33857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1577F483-3FD7-4DC0-90C4-804B84A5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/>
              <a:t>5g problems </a:t>
            </a:r>
          </a:p>
        </p:txBody>
      </p:sp>
      <p:pic>
        <p:nvPicPr>
          <p:cNvPr id="46083" name="Content Placeholder 3">
            <a:extLst>
              <a:ext uri="{FF2B5EF4-FFF2-40B4-BE49-F238E27FC236}">
                <a16:creationId xmlns:a16="http://schemas.microsoft.com/office/drawing/2014/main" id="{02670458-7EFA-4C53-ADBD-6906DF68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782764"/>
            <a:ext cx="7620000" cy="4162425"/>
          </a:xfrm>
        </p:spPr>
      </p:pic>
    </p:spTree>
    <p:extLst>
      <p:ext uri="{BB962C8B-B14F-4D97-AF65-F5344CB8AC3E}">
        <p14:creationId xmlns:p14="http://schemas.microsoft.com/office/powerpoint/2010/main" val="219766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637380" y="2040835"/>
            <a:ext cx="3762342" cy="37238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i="1" dirty="0">
                <a:solidFill>
                  <a:srgbClr val="FFFFFF"/>
                </a:solidFill>
                <a:latin typeface="Calibri Light" panose="020F0302020204030204"/>
              </a:rPr>
              <a:t>Business customers Unlimited 5G $45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FUP 35GB then 200kbps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b="1" dirty="0" err="1">
                <a:solidFill>
                  <a:prstClr val="black"/>
                </a:solidFill>
                <a:latin typeface="Calibri" panose="020F0502020204030204"/>
              </a:rPr>
              <a:t>Verizons</a:t>
            </a:r>
            <a:r>
              <a:rPr lang="en-ZA" sz="3200" b="1" dirty="0">
                <a:solidFill>
                  <a:prstClr val="black"/>
                </a:solidFill>
                <a:latin typeface="Calibri" panose="020F0502020204030204"/>
              </a:rPr>
              <a:t> new home 5G modem</a:t>
            </a:r>
          </a:p>
          <a:p>
            <a:r>
              <a:rPr lang="en-ZA" sz="2400" dirty="0">
                <a:solidFill>
                  <a:prstClr val="black"/>
                </a:solidFill>
              </a:rPr>
              <a:t>28ghz &amp; 39ghz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kumimoji="0" lang="en-ZA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98265E-FFAD-44AF-AB80-16063050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24" y="1808665"/>
            <a:ext cx="6188991" cy="44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5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637380" y="2040835"/>
            <a:ext cx="3762342" cy="37238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Home customers FUP 50GB with speeds throttling to 3mbps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b="1" dirty="0" err="1">
                <a:solidFill>
                  <a:prstClr val="black"/>
                </a:solidFill>
                <a:latin typeface="Calibri" panose="020F0502020204030204"/>
              </a:rPr>
              <a:t>Verizons</a:t>
            </a:r>
            <a:r>
              <a:rPr lang="en-ZA" sz="3200" b="1" dirty="0">
                <a:solidFill>
                  <a:prstClr val="black"/>
                </a:solidFill>
                <a:latin typeface="Calibri" panose="020F0502020204030204"/>
              </a:rPr>
              <a:t> new home 5G modem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2400" dirty="0">
                <a:solidFill>
                  <a:prstClr val="black"/>
                </a:solidFill>
                <a:latin typeface="Calibri" panose="020F0502020204030204"/>
              </a:rPr>
              <a:t>28ghz &amp; 39ghz  </a:t>
            </a: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98265E-FFAD-44AF-AB80-16063050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24" y="1808665"/>
            <a:ext cx="6188991" cy="44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0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225287" y="1566053"/>
            <a:ext cx="5032837" cy="4680002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Home customers FUP 50GB with speeds throttling to 3mbps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b="1" dirty="0" err="1">
                <a:solidFill>
                  <a:prstClr val="black"/>
                </a:solidFill>
                <a:latin typeface="Calibri" panose="020F0502020204030204"/>
              </a:rPr>
              <a:t>Verizons</a:t>
            </a:r>
            <a:r>
              <a:rPr lang="en-ZA" sz="3200" b="1" dirty="0">
                <a:solidFill>
                  <a:prstClr val="black"/>
                </a:solidFill>
                <a:latin typeface="Calibri" panose="020F0502020204030204"/>
              </a:rPr>
              <a:t> new home 5G modem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2400" dirty="0">
                <a:solidFill>
                  <a:prstClr val="black"/>
                </a:solidFill>
                <a:latin typeface="Calibri" panose="020F0502020204030204"/>
              </a:rPr>
              <a:t>28ghz &amp; 39ghz  </a:t>
            </a: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98265E-FFAD-44AF-AB80-16063050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90" y="1722035"/>
            <a:ext cx="6188991" cy="4437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CD9EA-97E6-48C1-BCD5-8BD70537A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04" y="2491409"/>
            <a:ext cx="3812618" cy="28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6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637380" y="2040835"/>
            <a:ext cx="3762342" cy="37238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Home customers FUP 50GB with speeds throttling to 3mbps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b="1" dirty="0" err="1">
                <a:solidFill>
                  <a:prstClr val="black"/>
                </a:solidFill>
                <a:latin typeface="Calibri" panose="020F0502020204030204"/>
              </a:rPr>
              <a:t>Verizons</a:t>
            </a:r>
            <a:r>
              <a:rPr lang="en-ZA" sz="3200" b="1" dirty="0">
                <a:solidFill>
                  <a:prstClr val="black"/>
                </a:solidFill>
                <a:latin typeface="Calibri" panose="020F0502020204030204"/>
              </a:rPr>
              <a:t> new home 5G modem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2400" dirty="0">
                <a:solidFill>
                  <a:prstClr val="black"/>
                </a:solidFill>
                <a:latin typeface="Calibri" panose="020F0502020204030204"/>
              </a:rPr>
              <a:t>28ghz &amp; 39ghz  </a:t>
            </a: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F98265E-FFAD-44AF-AB80-160630504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24" y="1808665"/>
            <a:ext cx="6188991" cy="4437390"/>
          </a:xfrm>
          <a:prstGeom prst="rect">
            <a:avLst/>
          </a:prstGeom>
        </p:spPr>
      </p:pic>
      <p:pic>
        <p:nvPicPr>
          <p:cNvPr id="2050" name="Picture 2" descr="Image result for beers in cooler box">
            <a:extLst>
              <a:ext uri="{FF2B5EF4-FFF2-40B4-BE49-F238E27FC236}">
                <a16:creationId xmlns:a16="http://schemas.microsoft.com/office/drawing/2014/main" id="{15BF2E74-8701-475F-9219-1A69069C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41" y="2796209"/>
            <a:ext cx="3007696" cy="22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13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bba winner takes it all">
            <a:extLst>
              <a:ext uri="{FF2B5EF4-FFF2-40B4-BE49-F238E27FC236}">
                <a16:creationId xmlns:a16="http://schemas.microsoft.com/office/drawing/2014/main" id="{EECB3DFD-293A-4655-BD74-A8D83022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554181"/>
            <a:ext cx="9648185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7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185530" y="1196721"/>
            <a:ext cx="4439478" cy="422341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ZA" sz="2800" dirty="0">
                <a:solidFill>
                  <a:schemeClr val="bg1"/>
                </a:solidFill>
              </a:rPr>
              <a:t>2 x 25 MHz of 800 MHz band (band 20).</a:t>
            </a:r>
          </a:p>
          <a:p>
            <a:r>
              <a:rPr lang="en-ZA" sz="2800" dirty="0">
                <a:solidFill>
                  <a:schemeClr val="bg1"/>
                </a:solidFill>
              </a:rPr>
              <a:t>2 x 20 MHz of 2600 MHz FDD (Frequency Division  Duplex) band (Band 7).</a:t>
            </a:r>
          </a:p>
          <a:p>
            <a:r>
              <a:rPr lang="en-ZA" sz="2800" dirty="0">
                <a:solidFill>
                  <a:schemeClr val="bg1"/>
                </a:solidFill>
              </a:rPr>
              <a:t>25 MHz of 2600 MHz TDD (Time Division Duplex) band (Band 38).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3200" dirty="0">
                <a:solidFill>
                  <a:prstClr val="black"/>
                </a:solidFill>
                <a:latin typeface="Calibri" panose="020F0502020204030204"/>
              </a:rPr>
              <a:t>                     The WOAN is back !</a:t>
            </a:r>
            <a:r>
              <a:rPr kumimoji="0" lang="en-Z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026" name="Picture 2" descr="South Africa’s spectrum battle – WOAN stays, 5G on hold">
            <a:hlinkClick r:id="rId3"/>
            <a:extLst>
              <a:ext uri="{FF2B5EF4-FFF2-40B4-BE49-F238E27FC236}">
                <a16:creationId xmlns:a16="http://schemas.microsoft.com/office/drawing/2014/main" id="{CAFC1170-A480-4871-A2B5-B3FEBCCA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74" y="1434976"/>
            <a:ext cx="7169426" cy="53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9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AB214-9DEF-4AEE-A391-C84A961D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23"/>
            <a:ext cx="12191999" cy="5155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8C7A56-A1B7-4F4C-BB97-B329F65D9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9" y="250965"/>
            <a:ext cx="2659472" cy="791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AAAFD-FCEC-4E85-B369-FD7BACE7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70" y="84345"/>
            <a:ext cx="1792983" cy="1436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4D8D40-CCB2-4A5F-A256-A4420DAE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339" y="100543"/>
            <a:ext cx="2648372" cy="13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8FE0C52B-6667-FB48-A650-C96A874DA8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79668"/>
            <a:ext cx="4529138" cy="2878331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2053AAE5-6C3E-D945-B8D2-1A3BDC0B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589"/>
            <a:ext cx="9937393" cy="4433022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6451DE-D691-0246-BC44-FC2D5BF8F6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138" y="4012580"/>
            <a:ext cx="7577137" cy="2716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0004D4-ABD7-9F43-89CF-B0348B64531C}"/>
              </a:ext>
            </a:extLst>
          </p:cNvPr>
          <p:cNvSpPr txBox="1"/>
          <p:nvPr/>
        </p:nvSpPr>
        <p:spPr>
          <a:xfrm>
            <a:off x="10156171" y="1701253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10 May 2019</a:t>
            </a:r>
          </a:p>
        </p:txBody>
      </p:sp>
      <p:pic>
        <p:nvPicPr>
          <p:cNvPr id="1026" name="Picture 2" descr="Image result for cnn logo">
            <a:extLst>
              <a:ext uri="{FF2B5EF4-FFF2-40B4-BE49-F238E27FC236}">
                <a16:creationId xmlns:a16="http://schemas.microsoft.com/office/drawing/2014/main" id="{C9EE3B61-8513-3B48-8555-A80821B0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392" y="2368618"/>
            <a:ext cx="1903771" cy="88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96039"/>
      </p:ext>
    </p:extLst>
  </p:cSld>
  <p:clrMapOvr>
    <a:masterClrMapping/>
  </p:clrMapOvr>
  <p:transition advClick="0" advTm="10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45D4C7B-5147-3C4A-B8C0-0964D01EC0AE}"/>
              </a:ext>
            </a:extLst>
          </p:cNvPr>
          <p:cNvGraphicFramePr>
            <a:graphicFrameLocks/>
          </p:cNvGraphicFramePr>
          <p:nvPr/>
        </p:nvGraphicFramePr>
        <p:xfrm>
          <a:off x="706779" y="1300108"/>
          <a:ext cx="8275175" cy="5266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11D566E-AC5F-C141-AAC0-C141E04BFDD5}"/>
              </a:ext>
            </a:extLst>
          </p:cNvPr>
          <p:cNvSpPr txBox="1"/>
          <p:nvPr/>
        </p:nvSpPr>
        <p:spPr>
          <a:xfrm>
            <a:off x="9330159" y="4777234"/>
            <a:ext cx="257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Only 10% of SA homes have fixed affordable Internet.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Data Cost &lt; R10 per 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51B38-5D74-1540-AF7E-086B24CDF2F6}"/>
              </a:ext>
            </a:extLst>
          </p:cNvPr>
          <p:cNvSpPr txBox="1"/>
          <p:nvPr/>
        </p:nvSpPr>
        <p:spPr>
          <a:xfrm>
            <a:off x="9330159" y="3207595"/>
            <a:ext cx="1808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Smart phone Internet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Data Cost up to R500 per GB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133A53-9CDE-5B45-AE18-A1B47668DBFA}"/>
              </a:ext>
            </a:extLst>
          </p:cNvPr>
          <p:cNvCxnSpPr>
            <a:cxnSpLocks/>
          </p:cNvCxnSpPr>
          <p:nvPr/>
        </p:nvCxnSpPr>
        <p:spPr>
          <a:xfrm flipH="1">
            <a:off x="8371681" y="3813082"/>
            <a:ext cx="829470" cy="21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E5CB62-F8C7-0F4C-8ED5-D40359E0FD46}"/>
              </a:ext>
            </a:extLst>
          </p:cNvPr>
          <p:cNvCxnSpPr>
            <a:cxnSpLocks/>
          </p:cNvCxnSpPr>
          <p:nvPr/>
        </p:nvCxnSpPr>
        <p:spPr>
          <a:xfrm flipH="1" flipV="1">
            <a:off x="8371681" y="5135368"/>
            <a:ext cx="829469" cy="16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E32E7D-ADBD-FE40-B5A2-496152FBBD6A}"/>
              </a:ext>
            </a:extLst>
          </p:cNvPr>
          <p:cNvSpPr txBox="1"/>
          <p:nvPr/>
        </p:nvSpPr>
        <p:spPr>
          <a:xfrm>
            <a:off x="7535018" y="3513583"/>
            <a:ext cx="744916" cy="1558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27A3E-2265-654A-AF82-E1A66E80FF5A}"/>
              </a:ext>
            </a:extLst>
          </p:cNvPr>
          <p:cNvSpPr txBox="1"/>
          <p:nvPr/>
        </p:nvSpPr>
        <p:spPr>
          <a:xfrm>
            <a:off x="9330159" y="1300108"/>
            <a:ext cx="246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7.5 million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lower income homes are paying up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80X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more for Internet access than high income homes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FB4D45-14BA-AA48-AA62-9109E075F87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915275" y="2038772"/>
            <a:ext cx="1414884" cy="128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E8B039-8772-0F46-B46D-F50C588CC57C}"/>
              </a:ext>
            </a:extLst>
          </p:cNvPr>
          <p:cNvSpPr txBox="1"/>
          <p:nvPr/>
        </p:nvSpPr>
        <p:spPr>
          <a:xfrm>
            <a:off x="341272" y="316134"/>
            <a:ext cx="981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South Africa Connected households</a:t>
            </a:r>
          </a:p>
        </p:txBody>
      </p:sp>
    </p:spTree>
    <p:extLst>
      <p:ext uri="{BB962C8B-B14F-4D97-AF65-F5344CB8AC3E}">
        <p14:creationId xmlns:p14="http://schemas.microsoft.com/office/powerpoint/2010/main" val="1444301837"/>
      </p:ext>
    </p:extLst>
  </p:cSld>
  <p:clrMapOvr>
    <a:masterClrMapping/>
  </p:clrMapOvr>
  <p:transition advClick="0" advTm="10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606085-4E88-194B-8CB9-CFF6D10B58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96134" y="1339373"/>
            <a:ext cx="7999732" cy="497570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77AF19EF-BC8B-1442-9CAE-DBAFB06E0D93}"/>
              </a:ext>
            </a:extLst>
          </p:cNvPr>
          <p:cNvSpPr txBox="1"/>
          <p:nvPr/>
        </p:nvSpPr>
        <p:spPr>
          <a:xfrm>
            <a:off x="2894965" y="1367948"/>
            <a:ext cx="1258570" cy="28765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R500 per GB</a:t>
            </a:r>
            <a:endParaRPr kumimoji="0" lang="en-Z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279244A-9FA8-7A4E-A493-5B12B70E5691}"/>
              </a:ext>
            </a:extLst>
          </p:cNvPr>
          <p:cNvSpPr txBox="1"/>
          <p:nvPr/>
        </p:nvSpPr>
        <p:spPr>
          <a:xfrm>
            <a:off x="8995728" y="4213860"/>
            <a:ext cx="1258570" cy="28765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R6.25 per GB</a:t>
            </a:r>
            <a:endParaRPr kumimoji="0" lang="en-Z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C8685-40DF-A74C-8CF9-AE075D7CC35B}"/>
              </a:ext>
            </a:extLst>
          </p:cNvPr>
          <p:cNvSpPr txBox="1"/>
          <p:nvPr/>
        </p:nvSpPr>
        <p:spPr>
          <a:xfrm>
            <a:off x="341272" y="316134"/>
            <a:ext cx="981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Cost of Data contracts</a:t>
            </a:r>
          </a:p>
        </p:txBody>
      </p:sp>
    </p:spTree>
    <p:extLst>
      <p:ext uri="{BB962C8B-B14F-4D97-AF65-F5344CB8AC3E}">
        <p14:creationId xmlns:p14="http://schemas.microsoft.com/office/powerpoint/2010/main" val="2891759940"/>
      </p:ext>
    </p:extLst>
  </p:cSld>
  <p:clrMapOvr>
    <a:masterClrMapping/>
  </p:clrMapOvr>
  <p:transition advClick="0" advTm="10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0C9DF5-2AB5-436B-B10C-41357A9A6C34}"/>
              </a:ext>
            </a:extLst>
          </p:cNvPr>
          <p:cNvSpPr txBox="1"/>
          <p:nvPr/>
        </p:nvSpPr>
        <p:spPr>
          <a:xfrm>
            <a:off x="5641144" y="272209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6EC4F5CD-F50B-430F-A57A-181C8E9BE132}"/>
              </a:ext>
            </a:extLst>
          </p:cNvPr>
          <p:cNvSpPr/>
          <p:nvPr/>
        </p:nvSpPr>
        <p:spPr>
          <a:xfrm>
            <a:off x="7089913" y="6162261"/>
            <a:ext cx="4346713" cy="5691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773A6-EA6E-4372-850E-8985B598304A}"/>
              </a:ext>
            </a:extLst>
          </p:cNvPr>
          <p:cNvSpPr/>
          <p:nvPr/>
        </p:nvSpPr>
        <p:spPr>
          <a:xfrm>
            <a:off x="7089913" y="6029739"/>
            <a:ext cx="4174435" cy="569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F9D4B-97A7-43B2-9785-80E5CC83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5" y="384313"/>
            <a:ext cx="11845192" cy="621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9E0E0F-CE63-429F-87A4-665FEB74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270" y="634246"/>
            <a:ext cx="1028712" cy="8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8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5C611-E070-48E4-9B06-6D53F5F4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06018"/>
            <a:ext cx="11979965" cy="668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BCE85-F8C8-4F53-9F41-E08F8260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" y="71782"/>
            <a:ext cx="102421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0F952-EB82-4D38-91A4-66E34B09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38686"/>
            <a:ext cx="11887200" cy="67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7" y="2516624"/>
            <a:ext cx="4126707" cy="3095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56" y="3668647"/>
            <a:ext cx="2529636" cy="876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50" y="4714874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342" y="4747669"/>
            <a:ext cx="2152650" cy="2124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58" y="4714875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785" y="3192408"/>
            <a:ext cx="3295038" cy="18860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4400" y="496389"/>
            <a:ext cx="10189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USTDA have granted funding for the South African TV White Space project with the below partners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Wapa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engage in field trials with equipment from </a:t>
            </a:r>
            <a:r>
              <a:rPr kumimoji="0" lang="en-ZA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Adaptrum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manage the road map and deliverables and goals of the project . The 1</a:t>
            </a:r>
            <a:r>
              <a:rPr kumimoji="0" lang="en-ZA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Z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step into bridging the digital divide in SA 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83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B8420-DA9A-41DB-BFA1-1C1853DA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D6DE9-C903-420C-88E4-76E0A0EC7EC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Matching technology to population density in South Africa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04FA2-FF51-4C16-9CF4-97C6EF10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40" y="1608235"/>
            <a:ext cx="8010742" cy="514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5E1F5E-6EEC-4E44-9FCA-D22A91B7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93" y="200430"/>
            <a:ext cx="1024217" cy="8230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5427AD-A258-43C2-847D-29B73D85D69D}"/>
              </a:ext>
            </a:extLst>
          </p:cNvPr>
          <p:cNvSpPr/>
          <p:nvPr/>
        </p:nvSpPr>
        <p:spPr>
          <a:xfrm>
            <a:off x="4032514" y="611945"/>
            <a:ext cx="6859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200" dirty="0"/>
              <a:t>470 – 694 MHz (TV White Space) </a:t>
            </a:r>
          </a:p>
        </p:txBody>
      </p:sp>
    </p:spTree>
    <p:extLst>
      <p:ext uri="{BB962C8B-B14F-4D97-AF65-F5344CB8AC3E}">
        <p14:creationId xmlns:p14="http://schemas.microsoft.com/office/powerpoint/2010/main" val="15717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98328-C316-40D3-B573-87DB785C0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8" y="1391478"/>
            <a:ext cx="7659756" cy="40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3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FA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8B53D-F0C2-4D6B-BA86-B4835524D4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Areas in green suitable for TVWS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‘Sweet spots’</a:t>
            </a:r>
            <a:endParaRPr lang="en-US" sz="26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D8AA-963A-44C5-AA03-532DBC1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0" y="961812"/>
            <a:ext cx="6628539" cy="493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DF5AF-4358-4B57-B186-F4C5DD0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697" y="376288"/>
            <a:ext cx="1028712" cy="8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9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FA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8B53D-F0C2-4D6B-BA86-B4835524D4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i="1" dirty="0">
                <a:solidFill>
                  <a:srgbClr val="FFFFFF"/>
                </a:solidFill>
                <a:latin typeface="Calibri Light" panose="020F0302020204030204"/>
              </a:rPr>
              <a:t>Low population density rural </a:t>
            </a:r>
            <a:endParaRPr kumimoji="0" lang="en-US" sz="2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D8AA-963A-44C5-AA03-532DBC1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0" y="961812"/>
            <a:ext cx="6628539" cy="493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DF5AF-4358-4B57-B186-F4C5DD0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697" y="376288"/>
            <a:ext cx="1028712" cy="822270"/>
          </a:xfrm>
          <a:prstGeom prst="rect">
            <a:avLst/>
          </a:prstGeom>
        </p:spPr>
      </p:pic>
      <p:pic>
        <p:nvPicPr>
          <p:cNvPr id="7" name="Picture 2" descr="Image result for rural south africa">
            <a:extLst>
              <a:ext uri="{FF2B5EF4-FFF2-40B4-BE49-F238E27FC236}">
                <a16:creationId xmlns:a16="http://schemas.microsoft.com/office/drawing/2014/main" id="{5D03A901-187B-4145-BEA9-A173C8A1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159026"/>
            <a:ext cx="8228617" cy="65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4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FA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8B53D-F0C2-4D6B-BA86-B4835524D4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600" b="1" i="1" dirty="0">
                <a:solidFill>
                  <a:srgbClr val="FFFFFF"/>
                </a:solidFill>
                <a:latin typeface="Calibri Light" panose="020F0302020204030204"/>
              </a:rPr>
              <a:t>Semi rural </a:t>
            </a:r>
            <a:endParaRPr kumimoji="0" lang="en-US" sz="26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D8AA-963A-44C5-AA03-532DBC1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0" y="961812"/>
            <a:ext cx="6628539" cy="493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DF5AF-4358-4B57-B186-F4C5DD0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697" y="376288"/>
            <a:ext cx="1028712" cy="822270"/>
          </a:xfrm>
          <a:prstGeom prst="rect">
            <a:avLst/>
          </a:prstGeom>
        </p:spPr>
      </p:pic>
      <p:pic>
        <p:nvPicPr>
          <p:cNvPr id="7" name="Picture 2" descr="Image result for rural south africa">
            <a:extLst>
              <a:ext uri="{FF2B5EF4-FFF2-40B4-BE49-F238E27FC236}">
                <a16:creationId xmlns:a16="http://schemas.microsoft.com/office/drawing/2014/main" id="{5D03A901-187B-4145-BEA9-A173C8A1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159026"/>
            <a:ext cx="8228617" cy="65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E80E6-50A5-4A57-BF77-FC28633254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13494" b="-1"/>
          <a:stretch/>
        </p:blipFill>
        <p:spPr>
          <a:xfrm>
            <a:off x="3644348" y="159027"/>
            <a:ext cx="8228617" cy="65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8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FA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8B53D-F0C2-4D6B-BA86-B4835524D4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</a:rPr>
              <a:t>A fossilized 3310 </a:t>
            </a:r>
            <a:endParaRPr kumimoji="0" lang="en-US" sz="2600" b="1" i="1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D8AA-963A-44C5-AA03-532DBC1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0" y="961812"/>
            <a:ext cx="6628539" cy="493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DF5AF-4358-4B57-B186-F4C5DD0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697" y="376288"/>
            <a:ext cx="1028712" cy="822270"/>
          </a:xfrm>
          <a:prstGeom prst="rect">
            <a:avLst/>
          </a:prstGeom>
        </p:spPr>
      </p:pic>
      <p:pic>
        <p:nvPicPr>
          <p:cNvPr id="7" name="Picture 2" descr="Image result for rural south africa">
            <a:extLst>
              <a:ext uri="{FF2B5EF4-FFF2-40B4-BE49-F238E27FC236}">
                <a16:creationId xmlns:a16="http://schemas.microsoft.com/office/drawing/2014/main" id="{5D03A901-187B-4145-BEA9-A173C8A1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8" y="159026"/>
            <a:ext cx="8228617" cy="65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C421A-51C9-4A50-95A2-8CC2DA0CE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47" y="140676"/>
            <a:ext cx="8228618" cy="65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FCAE4-D2AE-4B8D-9523-CF7AC1FE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01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8B53D-F0C2-4D6B-BA86-B4835524D49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Areas in green suitable for TVWS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‘Sweet spots’</a:t>
            </a:r>
            <a:endParaRPr lang="en-US" sz="26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CAD8AA-963A-44C5-AA03-532DBC1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0" y="961812"/>
            <a:ext cx="6628539" cy="4930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DDF5AF-4358-4B57-B186-F4C5DD0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697" y="376288"/>
            <a:ext cx="1028712" cy="822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E225E-2AD9-4F61-B179-7F9BF4B5F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" y="0"/>
            <a:ext cx="838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AAE5-4FBB-4549-BCA2-8367AA757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54" y="0"/>
            <a:ext cx="444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01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CF6C8-9D0C-43AF-ADBC-FC25C126DA4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Wisp’s will be the real heroes in ‘Bridging the digital divide with dynamic spectrum’</a:t>
            </a:r>
          </a:p>
        </p:txBody>
      </p:sp>
      <p:pic>
        <p:nvPicPr>
          <p:cNvPr id="1026" name="Picture 2" descr="Image result for wisps the real heroes in bridging the digital divide">
            <a:extLst>
              <a:ext uri="{FF2B5EF4-FFF2-40B4-BE49-F238E27FC236}">
                <a16:creationId xmlns:a16="http://schemas.microsoft.com/office/drawing/2014/main" id="{32F78367-6ADC-4116-B26A-36A528E1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35596"/>
            <a:ext cx="7188199" cy="478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324332-2679-46AF-903B-9241F695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791" y="106663"/>
            <a:ext cx="1028712" cy="8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21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0502E-4E86-42B7-8241-92E0DEC87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792E1D-3168-4429-8709-B4FAECC581FA}"/>
              </a:ext>
            </a:extLst>
          </p:cNvPr>
          <p:cNvSpPr txBox="1"/>
          <p:nvPr/>
        </p:nvSpPr>
        <p:spPr>
          <a:xfrm>
            <a:off x="4041913" y="4863548"/>
            <a:ext cx="453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800" i="1" dirty="0"/>
              <a:t>Follow me @</a:t>
            </a:r>
          </a:p>
        </p:txBody>
      </p:sp>
    </p:spTree>
    <p:extLst>
      <p:ext uri="{BB962C8B-B14F-4D97-AF65-F5344CB8AC3E}">
        <p14:creationId xmlns:p14="http://schemas.microsoft.com/office/powerpoint/2010/main" val="359743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E5D4B6F0-BA9A-4E95-890C-88F12A2B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FF241E9-C332-46FB-99AB-EF7826599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altLang="en-US"/>
          </a:p>
        </p:txBody>
      </p:sp>
      <p:pic>
        <p:nvPicPr>
          <p:cNvPr id="27652" name="Picture 3">
            <a:extLst>
              <a:ext uri="{FF2B5EF4-FFF2-40B4-BE49-F238E27FC236}">
                <a16:creationId xmlns:a16="http://schemas.microsoft.com/office/drawing/2014/main" id="{88F9C8B9-3622-4ED8-B291-60F66742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6" y="115889"/>
            <a:ext cx="905827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9509-27B3-4E98-BFEB-502DD03B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421278-AC5D-47DA-9878-7F96484F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" y="132522"/>
            <a:ext cx="11900452" cy="6652471"/>
          </a:xfrm>
        </p:spPr>
      </p:pic>
    </p:spTree>
    <p:extLst>
      <p:ext uri="{BB962C8B-B14F-4D97-AF65-F5344CB8AC3E}">
        <p14:creationId xmlns:p14="http://schemas.microsoft.com/office/powerpoint/2010/main" val="43782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A269119-B2D1-42BB-960E-01A02BFA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altLang="en-US"/>
          </a:p>
        </p:txBody>
      </p:sp>
      <p:pic>
        <p:nvPicPr>
          <p:cNvPr id="29699" name="Content Placeholder 3">
            <a:extLst>
              <a:ext uri="{FF2B5EF4-FFF2-40B4-BE49-F238E27FC236}">
                <a16:creationId xmlns:a16="http://schemas.microsoft.com/office/drawing/2014/main" id="{85600DA1-92F8-457E-9F07-9EE73556A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15889"/>
            <a:ext cx="8642350" cy="6626225"/>
          </a:xfrm>
        </p:spPr>
      </p:pic>
      <p:pic>
        <p:nvPicPr>
          <p:cNvPr id="29700" name="Picture 1">
            <a:extLst>
              <a:ext uri="{FF2B5EF4-FFF2-40B4-BE49-F238E27FC236}">
                <a16:creationId xmlns:a16="http://schemas.microsoft.com/office/drawing/2014/main" id="{36EB2D0E-FB4B-49F6-B0C3-BC272C6E5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13" y="6183313"/>
            <a:ext cx="9953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35E53E50-EA45-4386-931D-D428E324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altLang="en-US"/>
          </a:p>
        </p:txBody>
      </p:sp>
      <p:pic>
        <p:nvPicPr>
          <p:cNvPr id="31747" name="Content Placeholder 3">
            <a:extLst>
              <a:ext uri="{FF2B5EF4-FFF2-40B4-BE49-F238E27FC236}">
                <a16:creationId xmlns:a16="http://schemas.microsoft.com/office/drawing/2014/main" id="{0237BA60-3E43-4CD6-B266-D1C3F100C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388" y="115889"/>
            <a:ext cx="8856662" cy="662622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E040-5BE6-4FB6-89EA-C5FAD0D0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Z2SbEo9-NzVVsvzC">
            <a:hlinkClick r:id="" action="ppaction://media"/>
            <a:extLst>
              <a:ext uri="{FF2B5EF4-FFF2-40B4-BE49-F238E27FC236}">
                <a16:creationId xmlns:a16="http://schemas.microsoft.com/office/drawing/2014/main" id="{DB737307-FD84-4856-9B58-84D95335C2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278" y="39687"/>
            <a:ext cx="8912088" cy="6137276"/>
          </a:xfrm>
        </p:spPr>
      </p:pic>
    </p:spTree>
    <p:extLst>
      <p:ext uri="{BB962C8B-B14F-4D97-AF65-F5344CB8AC3E}">
        <p14:creationId xmlns:p14="http://schemas.microsoft.com/office/powerpoint/2010/main" val="39655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1577F483-3FD7-4DC0-90C4-804B84A5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altLang="en-US"/>
              <a:t>5g problems </a:t>
            </a:r>
          </a:p>
        </p:txBody>
      </p:sp>
      <p:pic>
        <p:nvPicPr>
          <p:cNvPr id="46083" name="Content Placeholder 3">
            <a:extLst>
              <a:ext uri="{FF2B5EF4-FFF2-40B4-BE49-F238E27FC236}">
                <a16:creationId xmlns:a16="http://schemas.microsoft.com/office/drawing/2014/main" id="{02670458-7EFA-4C53-ADBD-6906DF68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782764"/>
            <a:ext cx="7620000" cy="4162425"/>
          </a:xfrm>
        </p:spPr>
      </p:pic>
    </p:spTree>
    <p:extLst>
      <p:ext uri="{BB962C8B-B14F-4D97-AF65-F5344CB8AC3E}">
        <p14:creationId xmlns:p14="http://schemas.microsoft.com/office/powerpoint/2010/main" val="87691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omatics Indaba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atics Indaba 2016" id="{477E72D2-6B8E-401D-B74B-F31D6D2EB781}" vid="{53A88D02-9111-427A-B6BD-6394146A752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330</Words>
  <Application>Microsoft Office PowerPoint</Application>
  <PresentationFormat>Widescreen</PresentationFormat>
  <Paragraphs>54</Paragraphs>
  <Slides>37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Office Theme</vt:lpstr>
      <vt:lpstr>1_Office Theme</vt:lpstr>
      <vt:lpstr>Geomatics Indaba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5g problems </vt:lpstr>
      <vt:lpstr>PowerPoint Presentation</vt:lpstr>
      <vt:lpstr>PowerPoint Presentation</vt:lpstr>
      <vt:lpstr>PowerPoint Presentation</vt:lpstr>
      <vt:lpstr>PowerPoint Presentation</vt:lpstr>
      <vt:lpstr>5g problems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21</cp:revision>
  <dcterms:created xsi:type="dcterms:W3CDTF">2019-08-04T11:20:41Z</dcterms:created>
  <dcterms:modified xsi:type="dcterms:W3CDTF">2019-08-28T08:02:07Z</dcterms:modified>
</cp:coreProperties>
</file>